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333" r:id="rId3"/>
    <p:sldId id="318" r:id="rId4"/>
    <p:sldId id="319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17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" initials="JJ" lastIdx="1" clrIdx="0">
    <p:extLst>
      <p:ext uri="{19B8F6BF-5375-455C-9EA6-DF929625EA0E}">
        <p15:presenceInfo xmlns:p15="http://schemas.microsoft.com/office/powerpoint/2012/main" userId="J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9486" autoAdjust="0"/>
  </p:normalViewPr>
  <p:slideViewPr>
    <p:cSldViewPr>
      <p:cViewPr varScale="1">
        <p:scale>
          <a:sx n="79" d="100"/>
          <a:sy n="79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7047DB-90B5-4B41-B477-D1F3E498C17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002256-FC15-457C-9598-F56D82B8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7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3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74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3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6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1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1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5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6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1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C74D-4751-4E96-B92B-BC1553C6EC9E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76400"/>
            <a:ext cx="8305800" cy="1470025"/>
          </a:xfrm>
        </p:spPr>
        <p:txBody>
          <a:bodyPr/>
          <a:lstStyle/>
          <a:p>
            <a:r>
              <a:rPr lang="en-US" dirty="0"/>
              <a:t>12 Tenets of a Modern Survival Lifestyle?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98924"/>
            <a:ext cx="6400800" cy="2644676"/>
          </a:xfrm>
        </p:spPr>
        <p:txBody>
          <a:bodyPr>
            <a:normAutofit/>
          </a:bodyPr>
          <a:lstStyle/>
          <a:p>
            <a:r>
              <a:rPr lang="en-US" dirty="0"/>
              <a:t>Presented by Jack Spirko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 Resources will be at thesurvivalpodcast.com/woods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1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Seven</a:t>
            </a:r>
            <a:endParaRPr lang="en-US" sz="32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341CBF3-0C3D-1D4A-2EC1-F5A746097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" y="1960126"/>
            <a:ext cx="828833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49B4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Arial" charset="0"/>
              </a:rPr>
              <a:t>Alternative energy is for creating independence not for saving polar bears.</a:t>
            </a:r>
            <a:br>
              <a:rPr lang="en-US" sz="2400" dirty="0">
                <a:latin typeface="Arial" charset="0"/>
              </a:rPr>
            </a:br>
            <a:endParaRPr lang="en-US" sz="900" dirty="0">
              <a:latin typeface="Arial" charset="0"/>
            </a:endParaRP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Focus first on efficiency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Build a simple back up power system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Acquire a generator set 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Add small scale solar or wind to the back up system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Build a passive solar heating system (such as solar hot water)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Add a more powerful generator (2 is 1, 1 is none)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Consider adding a large scale solar, wind or combination system</a:t>
            </a:r>
            <a:endParaRPr lang="en-US" b="1" dirty="0">
              <a:solidFill>
                <a:srgbClr val="0049B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8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3716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Eight</a:t>
            </a:r>
            <a:endParaRPr lang="en-US" sz="32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ECBF6F3D-E23D-2244-BC59-978D12D1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" y="2081004"/>
            <a:ext cx="8288338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None/>
            </a:pPr>
            <a:r>
              <a:rPr lang="en-US" altLang="en-US" sz="2200" b="1" dirty="0"/>
              <a:t>Owning land is true wealth, owning productive land is the primary means of creating systemic independence.</a:t>
            </a:r>
            <a:br>
              <a:rPr lang="en-US" altLang="en-US" sz="2400" dirty="0"/>
            </a:br>
            <a:endParaRPr lang="en-US" altLang="en-US" sz="800" dirty="0"/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Changing a home into a homestead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49B4"/>
                </a:solidFill>
              </a:rPr>
              <a:t>  </a:t>
            </a:r>
            <a:r>
              <a:rPr lang="en-US" altLang="en-US" dirty="0"/>
              <a:t>Pay off the mortgage as fast as reasonably possible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Improve energy efficiency and independence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Move away from large urban areas (personal choice)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Incorporate permaculture techniques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Utilize small livestock, aquaponics, greenhouses,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An acre may be more than enough</a:t>
            </a:r>
          </a:p>
        </p:txBody>
      </p:sp>
    </p:spTree>
    <p:extLst>
      <p:ext uri="{BB962C8B-B14F-4D97-AF65-F5344CB8AC3E}">
        <p14:creationId xmlns:p14="http://schemas.microsoft.com/office/powerpoint/2010/main" val="261145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3716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Nine</a:t>
            </a:r>
            <a:endParaRPr lang="en-US" sz="32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E457115-F230-259C-7228-F26B5F16A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" y="2081004"/>
            <a:ext cx="8288338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49B4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Arial" charset="0"/>
              </a:rPr>
              <a:t>Don’t ignore pragmatic preparations such as insurance, emergency cash funds and long term investing.</a:t>
            </a:r>
            <a:br>
              <a:rPr lang="en-US" sz="2400" dirty="0">
                <a:latin typeface="Arial" charset="0"/>
              </a:rPr>
            </a:br>
            <a:endParaRPr lang="en-US" sz="800" dirty="0">
              <a:latin typeface="Arial" charset="0"/>
            </a:endParaRP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sz="1600" dirty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Life, Property, etc. Insurance to meet your asset replacement value 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Include real commodities in your investments (silver/gold/tools/etc.)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Bitcoin should be part of your investment portfolio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Don’t not put 100% of saving into “retirement accounts”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Life establishment funds for children (not “college only” investments)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Save cash in and out of the banking system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Have a will and keep it updated</a:t>
            </a:r>
            <a:endParaRPr lang="en-US" b="1" dirty="0">
              <a:solidFill>
                <a:srgbClr val="0049B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3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192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Ten</a:t>
            </a:r>
            <a:endParaRPr lang="en-US" sz="32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0329AC0C-5575-83C4-C303-5B51A0D4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56" y="1776984"/>
            <a:ext cx="5278438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49B4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Arial" charset="0"/>
              </a:rPr>
              <a:t>Have a means of defense, acquire the knowledge and training to use it effectively.  </a:t>
            </a:r>
            <a:br>
              <a:rPr lang="en-US" sz="2400" dirty="0">
                <a:latin typeface="Arial" charset="0"/>
              </a:rPr>
            </a:br>
            <a:endParaRPr lang="en-US" sz="800" dirty="0">
              <a:latin typeface="Arial" charset="0"/>
            </a:endParaRP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sz="1600" dirty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Rights you don’t exercise are often lost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Not everyone is your friend 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Develop protocols and procedures and know the damn difference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My basic recommendations</a:t>
            </a:r>
          </a:p>
          <a:p>
            <a:pPr lvl="2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Get professional training</a:t>
            </a:r>
          </a:p>
          <a:p>
            <a:pPr lvl="2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0049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A shotgun, 22 rifle, centerfire rifle &amp; personal defense handgun</a:t>
            </a:r>
          </a:p>
          <a:p>
            <a:pPr lvl="2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Carry non lethal self defense as well</a:t>
            </a:r>
          </a:p>
        </p:txBody>
      </p:sp>
      <p:pic>
        <p:nvPicPr>
          <p:cNvPr id="5122" name="Picture 2" descr="McSoldier Militia | Fat American | Know Your Meme">
            <a:extLst>
              <a:ext uri="{FF2B5EF4-FFF2-40B4-BE49-F238E27FC236}">
                <a16:creationId xmlns:a16="http://schemas.microsoft.com/office/drawing/2014/main" id="{8956D8CE-A437-04D3-6D3F-B620AA24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75924"/>
            <a:ext cx="3154680" cy="47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2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Eleven</a:t>
            </a:r>
            <a:endParaRPr lang="en-US" sz="32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8855DEA1-8305-63D7-8574-4FA9BE834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" y="1941576"/>
            <a:ext cx="8288338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None/>
            </a:pPr>
            <a:r>
              <a:rPr lang="en-US" altLang="en-US" sz="2200" b="1" dirty="0"/>
              <a:t>Build a disaster documentation package and keep multiple identical copies for all family members to use.</a:t>
            </a:r>
            <a:br>
              <a:rPr lang="en-US" altLang="en-US" sz="2400" dirty="0"/>
            </a:br>
            <a:endParaRPr lang="en-US" altLang="en-US" sz="800" dirty="0"/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The evacuation rule of threes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3 destinations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3 routes per destination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3 rally points per route (with method of communication)</a:t>
            </a:r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Everyone you could ever need to contact and all contact information</a:t>
            </a:r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All key account and personal ID numbers (simple encryption)</a:t>
            </a:r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Contact info for service providers, merchants &amp; support organizations</a:t>
            </a:r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Minimum of 3 identical copies</a:t>
            </a:r>
          </a:p>
        </p:txBody>
      </p:sp>
    </p:spTree>
    <p:extLst>
      <p:ext uri="{BB962C8B-B14F-4D97-AF65-F5344CB8AC3E}">
        <p14:creationId xmlns:p14="http://schemas.microsoft.com/office/powerpoint/2010/main" val="36269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Twelve</a:t>
            </a:r>
            <a:endParaRPr lang="en-US" sz="32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lease, Don't Blog Your Book Without a Plan!">
            <a:extLst>
              <a:ext uri="{FF2B5EF4-FFF2-40B4-BE49-F238E27FC236}">
                <a16:creationId xmlns:a16="http://schemas.microsoft.com/office/drawing/2014/main" id="{FD874F57-0051-844D-DD0D-D0061470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332258"/>
            <a:ext cx="4175760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DC5770D8-B366-DF6D-37D3-626BFD99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88262"/>
            <a:ext cx="5638800" cy="16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sz="1700" dirty="0">
                <a:latin typeface="Arial" charset="0"/>
              </a:rPr>
              <a:t> Mindset is more important than what you possess  </a:t>
            </a:r>
          </a:p>
          <a:p>
            <a:pPr>
              <a:lnSpc>
                <a:spcPts val="2400"/>
              </a:lnSpc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sz="1700" dirty="0">
                <a:latin typeface="Arial" charset="0"/>
              </a:rPr>
              <a:t> People are motivated by personal benefit/loss</a:t>
            </a:r>
          </a:p>
          <a:p>
            <a:pPr>
              <a:lnSpc>
                <a:spcPts val="2400"/>
              </a:lnSpc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sz="1700" dirty="0">
                <a:latin typeface="Arial" charset="0"/>
              </a:rPr>
              <a:t> My plan will not, can not and won’t work for you</a:t>
            </a:r>
          </a:p>
          <a:p>
            <a:pPr>
              <a:lnSpc>
                <a:spcPts val="2400"/>
              </a:lnSpc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sz="1700" dirty="0">
                <a:latin typeface="Arial" charset="0"/>
              </a:rPr>
              <a:t> The Golden Rule of Survivors – What you do matters!</a:t>
            </a:r>
            <a:endParaRPr lang="en-US" sz="1700" b="1" dirty="0">
              <a:solidFill>
                <a:srgbClr val="0049B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22CAD-0383-4E14-C26F-980D6C862B3A}"/>
              </a:ext>
            </a:extLst>
          </p:cNvPr>
          <p:cNvSpPr txBox="1"/>
          <p:nvPr/>
        </p:nvSpPr>
        <p:spPr>
          <a:xfrm>
            <a:off x="1257300" y="188976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" charset="0"/>
              </a:rPr>
              <a:t>Develop and implement your own personal plan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160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My Minimum Recommended Steps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6E8C7D71-939F-CEEB-2A0A-83306ABE2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36" y="1954173"/>
            <a:ext cx="8288338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49B4"/>
              </a:buClr>
              <a:buFont typeface="Wingdings" pitchFamily="2" charset="2"/>
              <a:buNone/>
              <a:defRPr/>
            </a:pPr>
            <a:endParaRPr lang="en-US" sz="800" dirty="0">
              <a:latin typeface="Arial" charset="0"/>
            </a:endParaRP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Build a B.O.B.  (bug out bag aka 72-hour kit)  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Create a minimum of 30 days of self sufficiency in your home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Develop your documentation/evacuation package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Grow something even on an apartment deck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</a:t>
            </a:r>
            <a:r>
              <a:rPr lang="en-US" u="sng" dirty="0">
                <a:latin typeface="Arial" charset="0"/>
              </a:rPr>
              <a:t>DO NOT</a:t>
            </a:r>
            <a:r>
              <a:rPr lang="en-US" dirty="0">
                <a:latin typeface="Arial" charset="0"/>
              </a:rPr>
              <a:t> put 100% of your saving in “retirement accounts”!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Pay attention (situational awareness)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Develop and follow a debt elimination plan (destroy consumer debt)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Learn what you can eat that grows wild in your area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Have a means to purify water other than boiling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Assemble a blackout kit (lighting, heating, cooling &amp; your freezer)</a:t>
            </a:r>
            <a:endParaRPr lang="en-US" b="1" dirty="0">
              <a:solidFill>
                <a:srgbClr val="0049B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8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524000"/>
            <a:ext cx="8305800" cy="685800"/>
          </a:xfrm>
        </p:spPr>
        <p:txBody>
          <a:bodyPr>
            <a:noAutofit/>
          </a:bodyPr>
          <a:lstStyle/>
          <a:p>
            <a:r>
              <a:rPr lang="en-US" sz="4800" dirty="0"/>
              <a:t>Learn More and Connect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2667000"/>
            <a:ext cx="8420100" cy="28041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Everything you need to connect with me and expand on this presentation including a recording of it, is at</a:t>
            </a:r>
          </a:p>
          <a:p>
            <a:pPr algn="l"/>
            <a:endParaRPr lang="en-US" sz="11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TheSurvivalPodcast.com/woods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6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000" dirty="0"/>
              <a:t>What it Most Likely To Happen To You – Honestly!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799" y="2206752"/>
            <a:ext cx="7600443" cy="440436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total collapse of the economy leading to a Road Warrior society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global pandemic leading to the death of 50% of the population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One some date the world will end because some person said so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We will use up all the oil and that will cause a total collapse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giant comet will hit the planet ending all life as we know it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anything else Hollywood has made a movie about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3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Big Disasters We Have Seen Happen Recently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D5FBE99-37B5-9700-B591-50D2EEED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" y="1905000"/>
            <a:ext cx="82883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None/>
            </a:pPr>
            <a:r>
              <a:rPr lang="en-US" altLang="en-US" sz="2000" b="1" dirty="0"/>
              <a:t>If you have seen it once you will probably see it again. 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FB2494C-2815-4844-57A7-E40E43EEC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97527"/>
            <a:ext cx="3098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Forest Fires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Earthquakes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Hurricanes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Riots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Terrorist Attacks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Ice Storms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“Moderate” Pandemics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Black Outs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Fuel Shortages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Tsunamis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Nuclear power accidents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2F73BFD-5524-A159-145A-38E1D06AD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2" y="2597527"/>
            <a:ext cx="338455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Flooding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Economic Recessions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Coordinated Attacks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Hazardous Material Release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Droughts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Rapid Inflation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Volcanic Activity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Warfare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Genocide/Ethnic Cleansing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The Lone Gunman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 Landslides</a:t>
            </a:r>
          </a:p>
        </p:txBody>
      </p:sp>
    </p:spTree>
    <p:extLst>
      <p:ext uri="{BB962C8B-B14F-4D97-AF65-F5344CB8AC3E}">
        <p14:creationId xmlns:p14="http://schemas.microsoft.com/office/powerpoint/2010/main" val="87468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34440"/>
            <a:ext cx="8305800" cy="685800"/>
          </a:xfrm>
        </p:spPr>
        <p:txBody>
          <a:bodyPr>
            <a:noAutofit/>
          </a:bodyPr>
          <a:lstStyle/>
          <a:p>
            <a:r>
              <a:rPr lang="en-US" sz="2800" b="1" dirty="0"/>
              <a:t>Modern Survivalism Tenet 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143" y="1804416"/>
            <a:ext cx="8420100" cy="4404360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Everything You Do Should Improve Your Position in Life Even If Nothing Ever Goes Wrong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Consider these common preps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Storing food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Paying off debt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Installing alternative energy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Owning gold and silver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Growing a garden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21A792-A098-D068-4904-4B843065A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3097630" cy="40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55776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6425184" cy="3200400"/>
          </a:xfrm>
        </p:spPr>
        <p:txBody>
          <a:bodyPr>
            <a:norm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similarities of cancer &amp; debt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How personal debt enslaves people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real cost of debt is time (dash)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How to get out while ignoring BS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Font typeface="Wingdings" panose="05000000000000000000" pitchFamily="2" charset="2"/>
              <a:buChar char="v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No one ever resents debt freedom!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07C7B-2A63-4DA6-EBE5-9E21671B2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40" y="2639567"/>
            <a:ext cx="3991734" cy="2999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2DA278-E196-0C13-757C-A6D91F469C2A}"/>
              </a:ext>
            </a:extLst>
          </p:cNvPr>
          <p:cNvSpPr txBox="1"/>
          <p:nvPr/>
        </p:nvSpPr>
        <p:spPr>
          <a:xfrm>
            <a:off x="723900" y="18682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Debt is financial cancer! Minimize it, pay it off early and stay away from consumer debt.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192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Three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911" y="2416909"/>
            <a:ext cx="5952489" cy="4404360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 need food more than money, gold, guns or electricity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Getting more food is easy, as long as you still have some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Storing any commodity is a finite endeavor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“I have to put food on the table” </a:t>
            </a:r>
          </a:p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Producing includes the production of storable items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9B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3856DB-4069-DB25-0D2F-2C849B249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16" y="2501563"/>
            <a:ext cx="2877057" cy="3836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F4A785-2FF1-CB17-0F9A-F4E6A497C43C}"/>
              </a:ext>
            </a:extLst>
          </p:cNvPr>
          <p:cNvSpPr txBox="1"/>
          <p:nvPr/>
        </p:nvSpPr>
        <p:spPr>
          <a:xfrm>
            <a:off x="1600200" y="1792069"/>
            <a:ext cx="596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Become a Producer of Food – Growing Your Own Food is for Everyone, Not Just Eco Hippies.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5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Four 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8C11572-104A-7873-570F-1F4AE8AC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" y="2123450"/>
            <a:ext cx="4831080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None/>
            </a:pPr>
            <a:r>
              <a:rPr lang="en-US" altLang="en-US" sz="2000" b="1" dirty="0"/>
              <a:t>Tax is theft; the best way to combat it is to understand every legal deduction you can take or create.</a:t>
            </a:r>
            <a:br>
              <a:rPr lang="en-US" altLang="en-US" sz="1050" dirty="0"/>
            </a:br>
            <a:endParaRPr lang="en-US" altLang="en-US" sz="1050" dirty="0"/>
          </a:p>
          <a:p>
            <a:pPr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</a:t>
            </a:r>
            <a:r>
              <a:rPr lang="en-US" altLang="en-US" b="1" dirty="0"/>
              <a:t>Solutions</a:t>
            </a:r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Good accounting practices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Focus on the 95% </a:t>
            </a:r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Used items &amp; Barter and Trade</a:t>
            </a:r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Grey markets and </a:t>
            </a:r>
            <a:r>
              <a:rPr lang="en-US" altLang="en-US" dirty="0" err="1"/>
              <a:t>agorism</a:t>
            </a:r>
            <a:endParaRPr lang="en-US" altLang="en-US" dirty="0"/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Avoid sin taxes</a:t>
            </a:r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Reduce income and give to charities</a:t>
            </a:r>
          </a:p>
        </p:txBody>
      </p:sp>
      <p:pic>
        <p:nvPicPr>
          <p:cNvPr id="8" name="Picture 7" descr="Image">
            <a:extLst>
              <a:ext uri="{FF2B5EF4-FFF2-40B4-BE49-F238E27FC236}">
                <a16:creationId xmlns:a16="http://schemas.microsoft.com/office/drawing/2014/main" id="{F01E39FF-7A5A-4CAC-A946-54BA4CFC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008" y="2057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0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40125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Five</a:t>
            </a:r>
            <a:endParaRPr lang="en-US" sz="32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E36ABA-22FD-6C0B-557F-80B39457A6B3}"/>
              </a:ext>
            </a:extLst>
          </p:cNvPr>
          <p:cNvSpPr txBox="1"/>
          <p:nvPr/>
        </p:nvSpPr>
        <p:spPr>
          <a:xfrm>
            <a:off x="1524000" y="1752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" charset="0"/>
              </a:rPr>
              <a:t>Food stored is an </a:t>
            </a:r>
            <a:r>
              <a:rPr lang="en-US" sz="2000" b="1" dirty="0">
                <a:latin typeface="Arial" charset="0"/>
              </a:rPr>
              <a:t>exceptional</a:t>
            </a:r>
            <a:r>
              <a:rPr lang="en-US" sz="1800" b="1" dirty="0">
                <a:latin typeface="Arial" charset="0"/>
              </a:rPr>
              <a:t> investment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31D7C7-83A1-0F1F-EB3E-D96B280E0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286000"/>
            <a:ext cx="5134309" cy="399897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B59B6F87-2FE7-0F6E-A4C1-0CFEF4425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62200"/>
            <a:ext cx="4953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 </a:t>
            </a:r>
            <a:r>
              <a:rPr lang="en-US" sz="1600" dirty="0">
                <a:latin typeface="Arial" charset="0"/>
              </a:rPr>
              <a:t>2020 – 3.5% ROI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sz="1600" dirty="0">
                <a:latin typeface="Arial" charset="0"/>
              </a:rPr>
              <a:t>   2021 - 11.8% ROI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sz="1600" dirty="0">
                <a:latin typeface="Arial" charset="0"/>
              </a:rPr>
              <a:t>   2022 - 11.4% ROI</a:t>
            </a:r>
            <a:br>
              <a:rPr lang="en-US" sz="900" dirty="0">
                <a:latin typeface="Arial" charset="0"/>
              </a:rPr>
            </a:br>
            <a:endParaRPr lang="en-US" sz="900" dirty="0"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49B4"/>
              </a:buClr>
              <a:defRPr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5</a:t>
            </a:r>
            <a:r>
              <a:rPr lang="en-US" b="1" dirty="0">
                <a:latin typeface="Arial" charset="0"/>
              </a:rPr>
              <a:t> Rules of Food Storage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Store what you eat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Opportunity buy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LTS as Adjuncts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Become a producer</a:t>
            </a:r>
          </a:p>
          <a:p>
            <a:pPr lvl="1">
              <a:spcBef>
                <a:spcPct val="50000"/>
              </a:spcBef>
              <a:buClr>
                <a:srgbClr val="0049B4"/>
              </a:buClr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</a:rPr>
              <a:t> Seek a holistic solution</a:t>
            </a:r>
            <a:endParaRPr lang="en-US" b="1" dirty="0">
              <a:solidFill>
                <a:srgbClr val="0049B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3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Modern Survivalism Tenet Six</a:t>
            </a:r>
            <a:endParaRPr lang="en-US" sz="32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107EC522-CC68-0136-FAD4-F94BC76AE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996440"/>
            <a:ext cx="8288338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None/>
            </a:pPr>
            <a:r>
              <a:rPr lang="en-US" altLang="en-US" sz="2000" b="1" dirty="0"/>
              <a:t>Prepare for disaster based on the most likely threats you face as an individual.  </a:t>
            </a:r>
            <a:br>
              <a:rPr lang="en-US" altLang="en-US" sz="2400" dirty="0"/>
            </a:br>
            <a:endParaRPr lang="en-US" altLang="en-US" sz="900" dirty="0"/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</a:t>
            </a:r>
            <a:r>
              <a:rPr lang="en-US" altLang="en-US" b="1" dirty="0"/>
              <a:t>Probability and the number of people effected have an inverse relationship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One person looses a job vs. total economic collapse 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Localized riots vs. a global pandemic with a 10% death rate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An Earthquake vs. global nuclear war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Truckers strike vs. a new ice age</a:t>
            </a:r>
            <a:br>
              <a:rPr lang="en-US" altLang="en-US" dirty="0"/>
            </a:br>
            <a:endParaRPr lang="en-US" altLang="en-US" dirty="0"/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</a:t>
            </a:r>
            <a:r>
              <a:rPr lang="en-US" altLang="en-US" b="1" dirty="0"/>
              <a:t>Order of Probability</a:t>
            </a:r>
            <a:r>
              <a:rPr lang="en-US" altLang="en-US" dirty="0"/>
              <a:t> </a:t>
            </a:r>
          </a:p>
          <a:p>
            <a:pPr lvl="2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  Individual – Local – </a:t>
            </a:r>
            <a:r>
              <a:rPr lang="en-US" altLang="en-US" dirty="0" err="1"/>
              <a:t>Sm</a:t>
            </a:r>
            <a:r>
              <a:rPr lang="en-US" altLang="en-US" dirty="0"/>
              <a:t> Region – Lg Region – National - Global</a:t>
            </a:r>
          </a:p>
          <a:p>
            <a:pPr lvl="1" eaLnBrk="1" hangingPunct="1">
              <a:spcBef>
                <a:spcPct val="50000"/>
              </a:spcBef>
              <a:buClr>
                <a:srgbClr val="0049B4"/>
              </a:buClr>
              <a:buFont typeface="Wingdings" panose="05000000000000000000" pitchFamily="2" charset="2"/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2373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1248</Words>
  <Application>Microsoft Office PowerPoint</Application>
  <PresentationFormat>On-screen Show (4:3)</PresentationFormat>
  <Paragraphs>170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12 Tenets of a Modern Survival Lifestyle?</vt:lpstr>
      <vt:lpstr>What it Most Likely To Happen To You – Honestly!</vt:lpstr>
      <vt:lpstr>Big Disasters We Have Seen Happen Recently</vt:lpstr>
      <vt:lpstr>Modern Survivalism Tenet One</vt:lpstr>
      <vt:lpstr>Modern Survivalism Tenet Two</vt:lpstr>
      <vt:lpstr>Modern Survivalism Tenet Three</vt:lpstr>
      <vt:lpstr>Modern Survivalism Tenet Four </vt:lpstr>
      <vt:lpstr>Modern Survivalism Tenet Five</vt:lpstr>
      <vt:lpstr>Modern Survivalism Tenet Six</vt:lpstr>
      <vt:lpstr>Modern Survivalism Tenet Seven</vt:lpstr>
      <vt:lpstr>Modern Survivalism Tenet Eight</vt:lpstr>
      <vt:lpstr>Modern Survivalism Tenet Nine</vt:lpstr>
      <vt:lpstr>Modern Survivalism Tenet Ten</vt:lpstr>
      <vt:lpstr>Modern Survivalism Tenet Eleven</vt:lpstr>
      <vt:lpstr>Modern Survivalism Tenet Twelve</vt:lpstr>
      <vt:lpstr>My Minimum Recommended Steps</vt:lpstr>
      <vt:lpstr>Learn More and Connect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Early North Americans Eat?</dc:title>
  <dc:creator>Jack Spirko</dc:creator>
  <cp:lastModifiedBy>Jack Spirko</cp:lastModifiedBy>
  <cp:revision>21</cp:revision>
  <dcterms:created xsi:type="dcterms:W3CDTF">2022-11-11T13:00:42Z</dcterms:created>
  <dcterms:modified xsi:type="dcterms:W3CDTF">2023-02-10T15:32:23Z</dcterms:modified>
</cp:coreProperties>
</file>