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349" r:id="rId3"/>
    <p:sldId id="333" r:id="rId4"/>
    <p:sldId id="348" r:id="rId5"/>
    <p:sldId id="334" r:id="rId6"/>
    <p:sldId id="335" r:id="rId7"/>
    <p:sldId id="336" r:id="rId8"/>
    <p:sldId id="337" r:id="rId9"/>
    <p:sldId id="345" r:id="rId10"/>
    <p:sldId id="338" r:id="rId11"/>
    <p:sldId id="344" r:id="rId12"/>
    <p:sldId id="339" r:id="rId13"/>
    <p:sldId id="347" r:id="rId14"/>
    <p:sldId id="340" r:id="rId15"/>
    <p:sldId id="341" r:id="rId16"/>
    <p:sldId id="355" r:id="rId17"/>
    <p:sldId id="343" r:id="rId18"/>
    <p:sldId id="342" r:id="rId19"/>
    <p:sldId id="350" r:id="rId20"/>
    <p:sldId id="351" r:id="rId21"/>
    <p:sldId id="352" r:id="rId22"/>
    <p:sldId id="354" r:id="rId23"/>
    <p:sldId id="317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" initials="JJ" lastIdx="1" clrIdx="0">
    <p:extLst>
      <p:ext uri="{19B8F6BF-5375-455C-9EA6-DF929625EA0E}">
        <p15:presenceInfo xmlns:p15="http://schemas.microsoft.com/office/powerpoint/2012/main" userId="Ja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9486" autoAdjust="0"/>
  </p:normalViewPr>
  <p:slideViewPr>
    <p:cSldViewPr>
      <p:cViewPr varScale="1">
        <p:scale>
          <a:sx n="79" d="100"/>
          <a:sy n="79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D7047DB-90B5-4B41-B477-D1F3E498C17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002256-FC15-457C-9598-F56D82B8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0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8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64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38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98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85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15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90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31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0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74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52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56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7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31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0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8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5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4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6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0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1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C74D-4751-4E96-B92B-BC1553C6EC9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9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0BFvNrq33w" TargetMode="External"/><Relationship Id="rId13" Type="http://schemas.openxmlformats.org/officeDocument/2006/relationships/hyperlink" Target="https://www.youtube.com/watch?v=kjlvAsYmaHw" TargetMode="External"/><Relationship Id="rId18" Type="http://schemas.openxmlformats.org/officeDocument/2006/relationships/hyperlink" Target="https://amzn.to/3k4jRBd" TargetMode="External"/><Relationship Id="rId3" Type="http://schemas.openxmlformats.org/officeDocument/2006/relationships/image" Target="../media/image1.jpeg"/><Relationship Id="rId21" Type="http://schemas.openxmlformats.org/officeDocument/2006/relationships/hyperlink" Target="https://amzn.to/40Xo8ah" TargetMode="External"/><Relationship Id="rId7" Type="http://schemas.openxmlformats.org/officeDocument/2006/relationships/hyperlink" Target="https://www.youtube.com/watch?v=IKO1DekcIfU&amp;" TargetMode="External"/><Relationship Id="rId12" Type="http://schemas.openxmlformats.org/officeDocument/2006/relationships/hyperlink" Target="https://www.thesurvivalpodcast.com/small-scale-biochar" TargetMode="External"/><Relationship Id="rId17" Type="http://schemas.openxmlformats.org/officeDocument/2006/relationships/hyperlink" Target="https://amzn.to/3EccI8S" TargetMode="External"/><Relationship Id="rId2" Type="http://schemas.openxmlformats.org/officeDocument/2006/relationships/notesSlide" Target="../notesSlides/notesSlide21.xml"/><Relationship Id="rId16" Type="http://schemas.openxmlformats.org/officeDocument/2006/relationships/hyperlink" Target="https://biochar-us.org/" TargetMode="External"/><Relationship Id="rId20" Type="http://schemas.openxmlformats.org/officeDocument/2006/relationships/hyperlink" Target="https://amzn.to/3RZlOe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playlist?list=PLCeA6DzL9P4vsb398v-7j6ZAcCvEh3pUR" TargetMode="External"/><Relationship Id="rId11" Type="http://schemas.openxmlformats.org/officeDocument/2006/relationships/hyperlink" Target="https://www.youtube.com/watch?v=UrHwFoIivnk" TargetMode="External"/><Relationship Id="rId5" Type="http://schemas.openxmlformats.org/officeDocument/2006/relationships/hyperlink" Target="https://www.youtube.com/playlist?list=PLCeA6DzL9P4vhMbHjDUmL2hlEPMssyL1i" TargetMode="External"/><Relationship Id="rId15" Type="http://schemas.openxmlformats.org/officeDocument/2006/relationships/hyperlink" Target="https://newenglandbiochar.com/" TargetMode="External"/><Relationship Id="rId10" Type="http://schemas.openxmlformats.org/officeDocument/2006/relationships/hyperlink" Target="https://www.youtube.com/watch?v=bNOiVCpRWXw" TargetMode="External"/><Relationship Id="rId19" Type="http://schemas.openxmlformats.org/officeDocument/2006/relationships/hyperlink" Target="https://amzn.to/3YxhRR6" TargetMode="External"/><Relationship Id="rId4" Type="http://schemas.openxmlformats.org/officeDocument/2006/relationships/hyperlink" Target="https://www.youtube.com/playlist?list=PLCeA6DzL9P4vyeOJnF4iEYUXT3ycid1tk" TargetMode="External"/><Relationship Id="rId9" Type="http://schemas.openxmlformats.org/officeDocument/2006/relationships/hyperlink" Target="https://www.youtube.com/watch?v=c5jvFbQYybg" TargetMode="External"/><Relationship Id="rId14" Type="http://schemas.openxmlformats.org/officeDocument/2006/relationships/hyperlink" Target="https://bestbiocharkiln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676400"/>
            <a:ext cx="8305800" cy="1470025"/>
          </a:xfrm>
        </p:spPr>
        <p:txBody>
          <a:bodyPr/>
          <a:lstStyle/>
          <a:p>
            <a:r>
              <a:rPr lang="en-US" dirty="0"/>
              <a:t>Biochar on the Homestead </a:t>
            </a:r>
            <a:br>
              <a:rPr lang="en-US" dirty="0"/>
            </a:br>
            <a:r>
              <a:rPr lang="en-US" dirty="0"/>
              <a:t>or Small Farm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98924"/>
            <a:ext cx="6400800" cy="2644676"/>
          </a:xfrm>
        </p:spPr>
        <p:txBody>
          <a:bodyPr>
            <a:normAutofit/>
          </a:bodyPr>
          <a:lstStyle/>
          <a:p>
            <a:r>
              <a:rPr lang="en-US" dirty="0"/>
              <a:t>Presented by Jack Spirko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1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000" dirty="0"/>
              <a:t>Tin Man Retort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40F6DE-E792-0D7B-2E6F-3E56D673F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2" y="1975104"/>
            <a:ext cx="5261688" cy="4669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C678B-7565-973C-0EE1-E344002A90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96440"/>
            <a:ext cx="34861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2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000" dirty="0"/>
              <a:t>TLUD Kilns – Tin Man Retort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056DD5-4334-A836-39DD-24E5CB141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005584"/>
            <a:ext cx="4381500" cy="4447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B4302C-A39E-7161-3C49-CA0631D7456B}"/>
              </a:ext>
            </a:extLst>
          </p:cNvPr>
          <p:cNvSpPr txBox="1"/>
          <p:nvPr/>
        </p:nvSpPr>
        <p:spPr>
          <a:xfrm>
            <a:off x="4724400" y="2344031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Advantages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Self Regulation – No Cont. Feed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Makes Reasonable Amounts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Enables the use of the heat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Disadvantages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life cycle of drums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Feedstock needs sizing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Doesn’t do well with wood chips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Must be well seasoned feed stock</a:t>
            </a:r>
          </a:p>
        </p:txBody>
      </p:sp>
    </p:spTree>
    <p:extLst>
      <p:ext uri="{BB962C8B-B14F-4D97-AF65-F5344CB8AC3E}">
        <p14:creationId xmlns:p14="http://schemas.microsoft.com/office/powerpoint/2010/main" val="35983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Hookway Retort – Might be the Best I have Seen	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E37EF-E57F-2F53-6154-02C7B0EE7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73581"/>
            <a:ext cx="3480473" cy="4650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A35E1E-260E-0BEC-0B14-C36ED57FD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14" y="2653871"/>
            <a:ext cx="4387086" cy="32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8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000" dirty="0"/>
              <a:t>Hookway Retort – May be the Best I have Seen	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BAC4FB-1041-A4D1-CE54-FC1937C27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4161103" cy="40598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E66C5A-E90E-9852-EEA8-D7DC2AB8B3B2}"/>
              </a:ext>
            </a:extLst>
          </p:cNvPr>
          <p:cNvSpPr txBox="1"/>
          <p:nvPr/>
        </p:nvSpPr>
        <p:spPr>
          <a:xfrm>
            <a:off x="268224" y="2057400"/>
            <a:ext cx="44196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Advantages</a:t>
            </a:r>
          </a:p>
          <a:p>
            <a:endParaRPr lang="en-US" sz="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Self Regulation – No Cont. Feed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Makes Efficient Use of 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Enables the use of the heat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Rocket Stove inside a Retort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Extremely high quality char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b="1" dirty="0"/>
              <a:t>Disadvantages</a:t>
            </a:r>
          </a:p>
          <a:p>
            <a:endParaRPr lang="en-US" sz="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More complex to build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More expensive to build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Feedstock needs sizing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Feedstock needs to be seasoned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feeding for about an hour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More labor to empty</a:t>
            </a:r>
          </a:p>
        </p:txBody>
      </p:sp>
    </p:spTree>
    <p:extLst>
      <p:ext uri="{BB962C8B-B14F-4D97-AF65-F5344CB8AC3E}">
        <p14:creationId xmlns:p14="http://schemas.microsoft.com/office/powerpoint/2010/main" val="116903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000" dirty="0"/>
              <a:t>Stupid Simple Methods – Drums etc.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8A5A31-7DE3-2A30-FAE9-F0839EE2B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70" y="1990344"/>
            <a:ext cx="3891014" cy="3771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15EFD3-94D3-D961-B31C-8D86C1FE9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96440"/>
            <a:ext cx="4457700" cy="3771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4505E2-C431-1803-BECF-8850CE20FCDC}"/>
              </a:ext>
            </a:extLst>
          </p:cNvPr>
          <p:cNvSpPr txBox="1"/>
          <p:nvPr/>
        </p:nvSpPr>
        <p:spPr>
          <a:xfrm>
            <a:off x="419100" y="6096000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Cheap and Make a Lot of Volume 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1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000" dirty="0"/>
              <a:t>Commercial Scale Kilns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96440"/>
            <a:ext cx="4038600" cy="44043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At Large Scale Kilns can…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l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Make bio char</a:t>
            </a:r>
          </a:p>
          <a:p>
            <a:pPr lvl="1" algn="l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Heat buildings/greenhouses</a:t>
            </a:r>
          </a:p>
          <a:p>
            <a:pPr lvl="1" algn="l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Generate electricity</a:t>
            </a:r>
          </a:p>
          <a:p>
            <a:pPr lvl="2" algn="l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Mine bitcoin</a:t>
            </a:r>
          </a:p>
          <a:p>
            <a:pPr lvl="1" algn="l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Harvest wood vinegar </a:t>
            </a:r>
          </a:p>
          <a:p>
            <a:pPr lvl="1" algn="l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Operate on cont. feed systems</a:t>
            </a:r>
          </a:p>
          <a:p>
            <a:pPr lvl="1" algn="l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Heat ponds (aquaponics)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C8F04-A8A6-5022-F2CB-CB93DD70C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417" y="1975747"/>
            <a:ext cx="3265110" cy="229145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1211868-22C9-F3D5-5AE3-EFB3DEEB8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17" y="4330573"/>
            <a:ext cx="3265111" cy="24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5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19200"/>
            <a:ext cx="8305800" cy="685800"/>
          </a:xfrm>
        </p:spPr>
        <p:txBody>
          <a:bodyPr>
            <a:normAutofit/>
          </a:bodyPr>
          <a:lstStyle/>
          <a:p>
            <a:r>
              <a:rPr lang="en-US" sz="3000" dirty="0"/>
              <a:t>How Do I Know I Made Good Biochar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E82342-053B-8138-87BD-4B71D4EEA988}"/>
              </a:ext>
            </a:extLst>
          </p:cNvPr>
          <p:cNvSpPr txBox="1"/>
          <p:nvPr/>
        </p:nvSpPr>
        <p:spPr>
          <a:xfrm>
            <a:off x="265283" y="2006725"/>
            <a:ext cx="511737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Low volume of 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 real flame left (open kilns)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dry it sounds like glass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Crushes easily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Rinses clean from the hands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Burn was mostly smoke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Yield is about 30% by dry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What is Biochar: How is it made and its benefits - Ödevata Country Hotel">
            <a:extLst>
              <a:ext uri="{FF2B5EF4-FFF2-40B4-BE49-F238E27FC236}">
                <a16:creationId xmlns:a16="http://schemas.microsoft.com/office/drawing/2014/main" id="{405921FE-C0C1-9A02-AB3D-91999DD5A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72" y="1900045"/>
            <a:ext cx="3243072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 | Basics of Biochar">
            <a:extLst>
              <a:ext uri="{FF2B5EF4-FFF2-40B4-BE49-F238E27FC236}">
                <a16:creationId xmlns:a16="http://schemas.microsoft.com/office/drawing/2014/main" id="{61CC5379-B30C-6895-8267-1054D54D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" y="4693774"/>
            <a:ext cx="4953000" cy="1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sing Biochar in the Garden | Garden soil preparation, Garden soil, Soil">
            <a:extLst>
              <a:ext uri="{FF2B5EF4-FFF2-40B4-BE49-F238E27FC236}">
                <a16:creationId xmlns:a16="http://schemas.microsoft.com/office/drawing/2014/main" id="{75506F53-0152-35F5-E72E-EA066B44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28" y="4347972"/>
            <a:ext cx="3243072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7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19200"/>
            <a:ext cx="8305800" cy="685800"/>
          </a:xfrm>
        </p:spPr>
        <p:txBody>
          <a:bodyPr>
            <a:normAutofit/>
          </a:bodyPr>
          <a:lstStyle/>
          <a:p>
            <a:r>
              <a:rPr lang="en-US" sz="3000" dirty="0"/>
              <a:t>Once Char is Made it must be Crushed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6F291-09C9-284C-DE52-D552E8F58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5000"/>
            <a:ext cx="3177540" cy="2385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44826C-2E1F-48F6-86A7-E277F19C0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3707679" cy="2385273"/>
          </a:xfrm>
          <a:prstGeom prst="rect">
            <a:avLst/>
          </a:prstGeom>
        </p:spPr>
      </p:pic>
      <p:pic>
        <p:nvPicPr>
          <p:cNvPr id="11" name="Picture 2" descr="Image of SH 56 C-E">
            <a:extLst>
              <a:ext uri="{FF2B5EF4-FFF2-40B4-BE49-F238E27FC236}">
                <a16:creationId xmlns:a16="http://schemas.microsoft.com/office/drawing/2014/main" id="{41C28C45-174E-6A2B-08C5-1FAEDE39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247281" cy="31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E82342-053B-8138-87BD-4B71D4EEA988}"/>
              </a:ext>
            </a:extLst>
          </p:cNvPr>
          <p:cNvSpPr txBox="1"/>
          <p:nvPr/>
        </p:nvSpPr>
        <p:spPr>
          <a:xfrm>
            <a:off x="216622" y="1988081"/>
            <a:ext cx="51173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Genal advice is the smaller the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¼ inch with a variety of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at home folks drive over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commercial quality leaf vacuum is perfect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reburn any that don’t crush to size easily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65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000" dirty="0"/>
              <a:t>Why Some Say Biochar Doesn’t Work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96440"/>
            <a:ext cx="4028821" cy="44043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Biochar must be inoculated before use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It isn’t a fertilizer it is a soil conditioner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Many research projects seemed intentionally flawed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Biochar will work best in living soils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Biochar soils improve with time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What type of biochar matters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224ED-6F48-A664-20D0-D9F8BBBBD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76" y="1905000"/>
            <a:ext cx="3207066" cy="2402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506794-FE09-9740-8E8E-BAC6ABA82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74" y="4361273"/>
            <a:ext cx="3207068" cy="24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79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280160"/>
            <a:ext cx="87630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Inoculation – Add it to Something You Already Do.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AC9CAC-7800-A713-A9C4-1CF9A1576A05}"/>
              </a:ext>
            </a:extLst>
          </p:cNvPr>
          <p:cNvSpPr txBox="1"/>
          <p:nvPr/>
        </p:nvSpPr>
        <p:spPr>
          <a:xfrm>
            <a:off x="228600" y="2133600"/>
            <a:ext cx="5010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first step is to wet the char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Inoculation with compost tea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Inoculation with human urine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Inoculation via the compost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 of a compost toilet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Pass it though livestock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Include it in livestock bedding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 it to completed compost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Purchase it pre inoculated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it in worm bins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9BE62D-2600-0059-4B6A-432006D9A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3232349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4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447800"/>
            <a:ext cx="8305800" cy="5334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All Biochar is Charcoal but Not all Charcoal is Biochar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A70C3-9DC3-3243-8EA9-1808859B2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4348184" cy="3257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B3D237-0B92-8106-046B-1C9C80DD1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348183" cy="3257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179D7A-44F8-5A8A-1DF2-01BBEDE221EF}"/>
              </a:ext>
            </a:extLst>
          </p:cNvPr>
          <p:cNvSpPr txBox="1"/>
          <p:nvPr/>
        </p:nvSpPr>
        <p:spPr>
          <a:xfrm>
            <a:off x="571500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“Biochar is to the soil as coral is to the sea”!</a:t>
            </a:r>
          </a:p>
        </p:txBody>
      </p:sp>
    </p:spTree>
    <p:extLst>
      <p:ext uri="{BB962C8B-B14F-4D97-AF65-F5344CB8AC3E}">
        <p14:creationId xmlns:p14="http://schemas.microsoft.com/office/powerpoint/2010/main" val="313113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Getting Biochar into Your Soil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35435B-CE44-D6B4-1F9B-18E1A5C79590}"/>
              </a:ext>
            </a:extLst>
          </p:cNvPr>
          <p:cNvSpPr txBox="1"/>
          <p:nvPr/>
        </p:nvSpPr>
        <p:spPr>
          <a:xfrm>
            <a:off x="228600" y="2133600"/>
            <a:ext cx="5010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Apply with seasonal compost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Spot apply urine biochar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it in seed starting mix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Apply it in trenches in your garden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“Moat” around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Till in – first time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 it when growing a cover crop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Broad fork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Setting out transplants</a:t>
            </a:r>
          </a:p>
        </p:txBody>
      </p:sp>
      <p:pic>
        <p:nvPicPr>
          <p:cNvPr id="2050" name="Picture 2" descr="Low-Cost Biochar Application in Tanzania Shows Astounding Increases - Daily Coffee News by Roast ...">
            <a:extLst>
              <a:ext uri="{FF2B5EF4-FFF2-40B4-BE49-F238E27FC236}">
                <a16:creationId xmlns:a16="http://schemas.microsoft.com/office/drawing/2014/main" id="{2C26A6CB-7FC1-1C0E-1EBD-611908FB2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417" y="1905000"/>
            <a:ext cx="2865119" cy="21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ardening for Soil Health">
            <a:extLst>
              <a:ext uri="{FF2B5EF4-FFF2-40B4-BE49-F238E27FC236}">
                <a16:creationId xmlns:a16="http://schemas.microsoft.com/office/drawing/2014/main" id="{8904B55D-5E11-EBC2-A1E1-CAAAADF6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132" y="4130040"/>
            <a:ext cx="2851404" cy="260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19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Once It’s In Soil What Does it Do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AC9CAC-7800-A713-A9C4-1CF9A1576A05}"/>
              </a:ext>
            </a:extLst>
          </p:cNvPr>
          <p:cNvSpPr txBox="1"/>
          <p:nvPr/>
        </p:nvSpPr>
        <p:spPr>
          <a:xfrm>
            <a:off x="228600" y="2133600"/>
            <a:ext cx="50101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May slightly raise 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Provides a home for microbes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Becomes a reserve for nutrients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Holds 7X its weight in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Increases Cation Exchange (CEC)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Increases Anion Exchange (AEC)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Lightens tilth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Increases carbon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Binds up toxins (adsorb no absorb)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Promotes seed germination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eggplants-Ellen Tolishuk-potomac veg farm-w&amp;wo biogranules">
            <a:extLst>
              <a:ext uri="{FF2B5EF4-FFF2-40B4-BE49-F238E27FC236}">
                <a16:creationId xmlns:a16="http://schemas.microsoft.com/office/drawing/2014/main" id="{3347E2F5-EEFC-5500-2F9D-A7309DDC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55" y="1935481"/>
            <a:ext cx="240792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00 pounds of Eastham Turnips">
            <a:extLst>
              <a:ext uri="{FF2B5EF4-FFF2-40B4-BE49-F238E27FC236}">
                <a16:creationId xmlns:a16="http://schemas.microsoft.com/office/drawing/2014/main" id="{F83AE24F-2499-A779-D798-27CD1761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15" y="4419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2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Resources Available at TheSurvivalPodcast.com/biochar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AC9CAC-7800-A713-A9C4-1CF9A1576A05}"/>
              </a:ext>
            </a:extLst>
          </p:cNvPr>
          <p:cNvSpPr txBox="1"/>
          <p:nvPr/>
        </p:nvSpPr>
        <p:spPr>
          <a:xfrm>
            <a:off x="381000" y="2133600"/>
            <a:ext cx="412851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YouTube 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Living Web Farms Full Workshops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BioChar Inoculation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Biochar What, Why &amp; How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Farm Scale Biochar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Hookway Retort in Action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8 Low Cost Ways to make Biochar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Biochar with a Simple Drum Kiln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0"/>
              </a:rPr>
              <a:t>60 Degree Angle Drum Method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1"/>
              </a:rPr>
              <a:t>My Podcast with Mike </a:t>
            </a:r>
            <a:r>
              <a:rPr lang="en-US" dirty="0" err="1">
                <a:hlinkClick r:id="rId11"/>
              </a:rPr>
              <a:t>Whittman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2"/>
              </a:rPr>
              <a:t>My Podcast with Gloria Flora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3"/>
              </a:rPr>
              <a:t>Super Simple Compost Inoculation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4F5D7-B008-6EBF-48F4-6DC397E30291}"/>
              </a:ext>
            </a:extLst>
          </p:cNvPr>
          <p:cNvSpPr txBox="1"/>
          <p:nvPr/>
        </p:nvSpPr>
        <p:spPr>
          <a:xfrm>
            <a:off x="4509516" y="2133600"/>
            <a:ext cx="41285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4"/>
              </a:rPr>
              <a:t>Best Biochar Kiln (what I own)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4"/>
              </a:rPr>
              <a:t>Blue Sky Biochar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5"/>
              </a:rPr>
              <a:t>New England Biochar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6"/>
              </a:rPr>
              <a:t>US Biochar Initiative</a:t>
            </a:r>
            <a:endParaRPr lang="en-US" dirty="0"/>
          </a:p>
          <a:p>
            <a:pPr algn="ctr"/>
            <a:br>
              <a:rPr lang="en-US" sz="2800" b="1" dirty="0"/>
            </a:br>
            <a:r>
              <a:rPr lang="en-US" sz="2800" b="1" dirty="0"/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7"/>
              </a:rPr>
              <a:t>Gardening with Biochar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8"/>
              </a:rPr>
              <a:t>1491 America Before Columbus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9"/>
              </a:rPr>
              <a:t>The Biochar </a:t>
            </a:r>
            <a:r>
              <a:rPr lang="en-US" dirty="0" err="1">
                <a:hlinkClick r:id="rId19"/>
              </a:rPr>
              <a:t>Soluiton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0"/>
              </a:rPr>
              <a:t>Terra </a:t>
            </a:r>
            <a:r>
              <a:rPr lang="en-US" dirty="0" err="1">
                <a:hlinkClick r:id="rId20"/>
              </a:rPr>
              <a:t>Preta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1"/>
              </a:rPr>
              <a:t>Biochar for Home Gardeners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48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524000"/>
            <a:ext cx="8305800" cy="685800"/>
          </a:xfrm>
        </p:spPr>
        <p:txBody>
          <a:bodyPr>
            <a:noAutofit/>
          </a:bodyPr>
          <a:lstStyle/>
          <a:p>
            <a:r>
              <a:rPr lang="en-US" sz="4800" dirty="0"/>
              <a:t>Learn More and Connect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2667000"/>
            <a:ext cx="8420100" cy="28041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Everything you need to connect with me and expand on this presentation including a recording of it, is at</a:t>
            </a:r>
          </a:p>
          <a:p>
            <a:pPr algn="l"/>
            <a:endParaRPr lang="en-US" sz="11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TheSurvivalPodcast.com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6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447800"/>
            <a:ext cx="8305800" cy="685800"/>
          </a:xfrm>
        </p:spPr>
        <p:txBody>
          <a:bodyPr>
            <a:normAutofit/>
          </a:bodyPr>
          <a:lstStyle/>
          <a:p>
            <a:r>
              <a:rPr lang="en-US" sz="3000" dirty="0"/>
              <a:t>What is Biochar vs. Charcoal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A11F58-4B72-69A0-33C0-3CD4BB410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514600"/>
            <a:ext cx="8361905" cy="3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3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000" dirty="0"/>
              <a:t>The Most Famous Biochar Use Case 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3EB8F-37F6-CB17-0171-019A8C9BF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5410200" cy="4314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2ED8A-13AB-DF28-6A77-B2EF737CA56F}"/>
              </a:ext>
            </a:extLst>
          </p:cNvPr>
          <p:cNvSpPr txBox="1"/>
          <p:nvPr/>
        </p:nvSpPr>
        <p:spPr>
          <a:xfrm>
            <a:off x="5562600" y="2191512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Terra </a:t>
            </a:r>
            <a:r>
              <a:rPr lang="en-US" dirty="0" err="1"/>
              <a:t>Preta</a:t>
            </a:r>
            <a:r>
              <a:rPr lang="en-US" dirty="0"/>
              <a:t> Soils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in Amazonia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Civilization of Millions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Contains..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Human wastes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Pottery shards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Animal bones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Shellfish remains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Remains fertile 500 years+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Seems to “grow back”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the only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likely began as an accident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Unique combo of microbes</a:t>
            </a:r>
          </a:p>
        </p:txBody>
      </p:sp>
    </p:spTree>
    <p:extLst>
      <p:ext uri="{BB962C8B-B14F-4D97-AF65-F5344CB8AC3E}">
        <p14:creationId xmlns:p14="http://schemas.microsoft.com/office/powerpoint/2010/main" val="388759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000" dirty="0"/>
              <a:t>Biochar Has Many Uses Beyond the Soil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957" y="2072640"/>
            <a:ext cx="7600443" cy="44043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Reduce smell and nutrient off gassing in livestock bedding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Improve feed use efficiency in livestock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Bind up human waste in off grid situations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Insulation in alternative building technology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Toxic soil remediation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Aquatic systems filtration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Preventing pesticide runoff in ground water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Lightning potting soil instead of perlite or peat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And of course as a soil amendment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B069BA-8DEE-335E-810F-AC651DCF4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37677"/>
            <a:ext cx="3490395" cy="26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9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000" dirty="0"/>
              <a:t>What Makes a Good Feedstock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600443" cy="4404360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Tree trimmings/slash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Waste cuttings from saw mills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Wood chips (it depends)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Ag waste like corn cobs/stover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Sunflower stalks and heads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Switch grass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Livestock Manure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Bagasse (sugar cane waste)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Nut Hulls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Wood pellets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Technically anything carbon based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ECA113F3-E904-A73F-AF23-ABBA2277B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EA89C-0391-F181-A3A2-E88DF0F5B1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41576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7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4478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Most Things Other Than Wood are Less than Optimal for Homestead Level Use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ochar Feedstocks - biochar-international">
            <a:extLst>
              <a:ext uri="{FF2B5EF4-FFF2-40B4-BE49-F238E27FC236}">
                <a16:creationId xmlns:a16="http://schemas.microsoft.com/office/drawing/2014/main" id="{5361BA0A-EB83-2C92-F8BD-762EAA972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73723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3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Home Production Methods – Cone/Pyramid &amp; Bin Style Kilns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11EC8-CABC-CC69-4019-425CDF82D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981200"/>
            <a:ext cx="3486150" cy="464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F5C403-9C77-EB2A-607A-931BFDA9A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96440"/>
            <a:ext cx="3429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E747B7-7A13-E833-369C-0902B3F42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51931"/>
            <a:ext cx="3429000" cy="22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2600" dirty="0"/>
              <a:t>Home Production Methods – Cone/Pyramid &amp; Bin Style Kilns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11EC8-CABC-CC69-4019-425CDF82D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46" y="1996440"/>
            <a:ext cx="3486150" cy="464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AC9CAC-7800-A713-A9C4-1CF9A1576A05}"/>
              </a:ext>
            </a:extLst>
          </p:cNvPr>
          <p:cNvSpPr txBox="1"/>
          <p:nvPr/>
        </p:nvSpPr>
        <p:spPr>
          <a:xfrm>
            <a:off x="228600" y="2133600"/>
            <a:ext cx="50101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Advantages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Super Simple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Makes a good volume fast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Easy to quench (from bottom)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Works well even with fresh cut feed stock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Disadvantages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constant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constant feeding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sized material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Significant smoke at times</a:t>
            </a:r>
          </a:p>
        </p:txBody>
      </p:sp>
    </p:spTree>
    <p:extLst>
      <p:ext uri="{BB962C8B-B14F-4D97-AF65-F5344CB8AC3E}">
        <p14:creationId xmlns:p14="http://schemas.microsoft.com/office/powerpoint/2010/main" val="1015952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3366</TotalTime>
  <Words>934</Words>
  <Application>Microsoft Office PowerPoint</Application>
  <PresentationFormat>On-screen Show (4:3)</PresentationFormat>
  <Paragraphs>203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Biochar on the Homestead  or Small Farm</vt:lpstr>
      <vt:lpstr>All Biochar is Charcoal but Not all Charcoal is Biochar</vt:lpstr>
      <vt:lpstr>What is Biochar vs. Charcoal</vt:lpstr>
      <vt:lpstr>The Most Famous Biochar Use Case </vt:lpstr>
      <vt:lpstr>Biochar Has Many Uses Beyond the Soil </vt:lpstr>
      <vt:lpstr>What Makes a Good Feedstock</vt:lpstr>
      <vt:lpstr>Most Things Other Than Wood are Less than Optimal for Homestead Level Use</vt:lpstr>
      <vt:lpstr>Home Production Methods – Cone/Pyramid &amp; Bin Style Kilns</vt:lpstr>
      <vt:lpstr>Home Production Methods – Cone/Pyramid &amp; Bin Style Kilns</vt:lpstr>
      <vt:lpstr>Tin Man Retort</vt:lpstr>
      <vt:lpstr>TLUD Kilns – Tin Man Retort</vt:lpstr>
      <vt:lpstr>Hookway Retort – Might be the Best I have Seen </vt:lpstr>
      <vt:lpstr>Hookway Retort – May be the Best I have Seen </vt:lpstr>
      <vt:lpstr>Stupid Simple Methods – Drums etc.</vt:lpstr>
      <vt:lpstr>Commercial Scale Kilns</vt:lpstr>
      <vt:lpstr>How Do I Know I Made Good Biochar</vt:lpstr>
      <vt:lpstr>Once Char is Made it must be Crushed</vt:lpstr>
      <vt:lpstr>Why Some Say Biochar Doesn’t Work </vt:lpstr>
      <vt:lpstr>Inoculation – Add it to Something You Already Do.</vt:lpstr>
      <vt:lpstr>Getting Biochar into Your Soil</vt:lpstr>
      <vt:lpstr>Once It’s In Soil What Does it Do</vt:lpstr>
      <vt:lpstr>Resources Available at TheSurvivalPodcast.com/biochar</vt:lpstr>
      <vt:lpstr>Learn More and Connect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Early North Americans Eat?</dc:title>
  <dc:creator>Jack Spirko</dc:creator>
  <cp:lastModifiedBy>Jack Spirko</cp:lastModifiedBy>
  <cp:revision>37</cp:revision>
  <dcterms:created xsi:type="dcterms:W3CDTF">2022-11-11T13:00:42Z</dcterms:created>
  <dcterms:modified xsi:type="dcterms:W3CDTF">2023-02-15T22:52:59Z</dcterms:modified>
</cp:coreProperties>
</file>