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304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302" r:id="rId11"/>
    <p:sldId id="296" r:id="rId12"/>
    <p:sldId id="297" r:id="rId13"/>
    <p:sldId id="298" r:id="rId14"/>
    <p:sldId id="299" r:id="rId15"/>
    <p:sldId id="300" r:id="rId16"/>
    <p:sldId id="303" r:id="rId17"/>
    <p:sldId id="301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" initials="JJ" lastIdx="1" clrIdx="0">
    <p:extLst>
      <p:ext uri="{19B8F6BF-5375-455C-9EA6-DF929625EA0E}">
        <p15:presenceInfo xmlns:p15="http://schemas.microsoft.com/office/powerpoint/2012/main" userId="J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9486" autoAdjust="0"/>
  </p:normalViewPr>
  <p:slideViewPr>
    <p:cSldViewPr>
      <p:cViewPr varScale="1">
        <p:scale>
          <a:sx n="102" d="100"/>
          <a:sy n="102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7047DB-90B5-4B41-B477-D1F3E498C17F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002256-FC15-457C-9598-F56D82B8D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7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02256-FC15-457C-9598-F56D82B8D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1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7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C74D-4751-4E96-B92B-BC1553C6EC9E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E9D8-A7F0-44B3-9F3B-ED0F7A7FB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aily.com/releases/2007/04/070409181647.htm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cia.com/ciliving-tv/cihobby/history-of-squash/" TargetMode="External"/><Relationship Id="rId5" Type="http://schemas.openxmlformats.org/officeDocument/2006/relationships/hyperlink" Target="https://www.thoughtco.com/amaranth-origin-169487" TargetMode="External"/><Relationship Id="rId4" Type="http://schemas.openxmlformats.org/officeDocument/2006/relationships/hyperlink" Target="https://en.wikipedia.org/wiki/History_of_the_potat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coastalreview.org/2022/05/study-finds-oyster-sustainability-among-indigenous-peoples/" TargetMode="External"/><Relationship Id="rId4" Type="http://schemas.openxmlformats.org/officeDocument/2006/relationships/hyperlink" Target="https://www.westonaprice.org/health-topics/traditional-diets/guts-and-grease-the-diet-of-native-americans/#gsc.tab=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ciencedaily.com/releases/2002/11/021101070028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floss.com/article/626734/humans-first-arrived-north-america-30000-years-ago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nature.com/articles/nature22065" TargetMode="External"/><Relationship Id="rId4" Type="http://schemas.openxmlformats.org/officeDocument/2006/relationships/hyperlink" Target="https://www.galacticresonance.org/tool-marks-on-fossilised-bones-suggests-the-americas-were-inhabited-15000-years-earlier-than-believe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676400"/>
            <a:ext cx="8305800" cy="1470025"/>
          </a:xfrm>
        </p:spPr>
        <p:txBody>
          <a:bodyPr/>
          <a:lstStyle/>
          <a:p>
            <a:r>
              <a:rPr lang="en-US" dirty="0"/>
              <a:t>What Did Early North Americans Eat?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9924"/>
            <a:ext cx="6400800" cy="2644676"/>
          </a:xfrm>
        </p:spPr>
        <p:txBody>
          <a:bodyPr>
            <a:normAutofit/>
          </a:bodyPr>
          <a:lstStyle/>
          <a:p>
            <a:r>
              <a:rPr lang="en-US" dirty="0"/>
              <a:t>Presented by Jack Spirko</a:t>
            </a:r>
            <a:br>
              <a:rPr lang="en-US" dirty="0"/>
            </a:br>
            <a:r>
              <a:rPr lang="en-US" dirty="0"/>
              <a:t>TSP Fall 22 Workshop</a:t>
            </a:r>
          </a:p>
          <a:p>
            <a:r>
              <a:rPr lang="en-US" dirty="0"/>
              <a:t>All Resources will be at thesurvivalpodcast.com/megafauna</a:t>
            </a: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1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0" name="Rectangle 1332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8 best SS8H1 images on Pinterest | Social science, Sociology and Georgia">
            <a:extLst>
              <a:ext uri="{FF2B5EF4-FFF2-40B4-BE49-F238E27FC236}">
                <a16:creationId xmlns:a16="http://schemas.microsoft.com/office/drawing/2014/main" id="{95C67BFC-D5E5-4264-B734-42D8036D7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2"/>
          <a:stretch/>
        </p:blipFill>
        <p:spPr bwMode="auto">
          <a:xfrm>
            <a:off x="3082595" y="1280160"/>
            <a:ext cx="6061405" cy="685800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332" name="Freeform: Shape 1333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39" name="Freeform: Shape 1333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485" y="240252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latin typeface="+mj-lt"/>
                <a:ea typeface="+mj-ea"/>
                <a:cs typeface="+mj-cs"/>
              </a:rPr>
              <a:t>But this Guy Killed them All?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>
                <a:latin typeface="+mj-lt"/>
                <a:ea typeface="+mj-ea"/>
                <a:cs typeface="+mj-cs"/>
              </a:rPr>
              <a:t>Really?</a:t>
            </a: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13340" name="Rectangle 133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171496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38" name="Rectangle 133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582708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4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2934384" cy="25372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latin typeface="+mj-lt"/>
                <a:ea typeface="+mj-ea"/>
                <a:cs typeface="+mj-cs"/>
              </a:rPr>
              <a:t>Or May Be Something Terrible Happened?</a:t>
            </a:r>
            <a:endParaRPr lang="en-US" sz="4500" dirty="0"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C86498D-F2C1-4F8A-8752-025CDCDB9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r="15187"/>
          <a:stretch/>
        </p:blipFill>
        <p:spPr bwMode="auto">
          <a:xfrm>
            <a:off x="3757128" y="1280160"/>
            <a:ext cx="5386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6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6" name="Rectangle 92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28016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ncient Agriculture Mural &amp; Diorama on Behance">
            <a:extLst>
              <a:ext uri="{FF2B5EF4-FFF2-40B4-BE49-F238E27FC236}">
                <a16:creationId xmlns:a16="http://schemas.microsoft.com/office/drawing/2014/main" id="{F2B1B23D-F865-4EC1-BE12-8FDE8D8DC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18010"/>
          <a:stretch/>
        </p:blipFill>
        <p:spPr bwMode="auto">
          <a:xfrm>
            <a:off x="1891767" y="1280160"/>
            <a:ext cx="7252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8" name="Rectangle 92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873" y="1472777"/>
            <a:ext cx="2866641" cy="1220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What About Farming?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644" y="2693241"/>
            <a:ext cx="286664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Corn has been cultivated about 7300 years – </a:t>
            </a:r>
            <a:r>
              <a:rPr lang="en-US" sz="1700" dirty="0">
                <a:hlinkClick r:id="rId3"/>
              </a:rPr>
              <a:t>link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Potato may go back 10K years but only in native range – </a:t>
            </a:r>
            <a:r>
              <a:rPr lang="en-US" sz="1700" dirty="0">
                <a:hlinkClick r:id="rId4"/>
              </a:rPr>
              <a:t>link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Amaranth is about 6K years old in cultivation – </a:t>
            </a:r>
            <a:r>
              <a:rPr lang="en-US" sz="1700" dirty="0">
                <a:hlinkClick r:id="rId5"/>
              </a:rPr>
              <a:t>link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Beans go about 7-10K years back in cultivation – </a:t>
            </a:r>
            <a:r>
              <a:rPr lang="en-US" sz="1700" dirty="0">
                <a:hlinkClick r:id="rId5"/>
              </a:rPr>
              <a:t>link</a:t>
            </a: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Squash goes back about 8K years first domestication about 4K - </a:t>
            </a:r>
            <a:r>
              <a:rPr lang="en-US" sz="1700" dirty="0">
                <a:hlinkClick r:id="rId6"/>
              </a:rPr>
              <a:t>link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1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42816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Then Something Else Terrible Happened – Civilization.</a:t>
            </a:r>
            <a:endParaRPr lang="en-US" sz="2800" dirty="0"/>
          </a:p>
        </p:txBody>
      </p:sp>
      <p:pic>
        <p:nvPicPr>
          <p:cNvPr id="10242" name="Picture 2" descr="Cahokia: North America's massive, ancient city - Big Think">
            <a:extLst>
              <a:ext uri="{FF2B5EF4-FFF2-40B4-BE49-F238E27FC236}">
                <a16:creationId xmlns:a16="http://schemas.microsoft.com/office/drawing/2014/main" id="{8130D08D-60BB-40EA-8153-DAAF3261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5151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0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1410093"/>
            <a:ext cx="39447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latin typeface="+mj-lt"/>
                <a:ea typeface="+mj-ea"/>
                <a:cs typeface="+mj-cs"/>
              </a:rPr>
              <a:t>Still Animals were a Core Part of the Diet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11273" name="Freeform: Shape 112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266" name="Picture 2" descr="Study finds oyster sustainability among Indigenous peoples | Coastal Review">
            <a:extLst>
              <a:ext uri="{FF2B5EF4-FFF2-40B4-BE49-F238E27FC236}">
                <a16:creationId xmlns:a16="http://schemas.microsoft.com/office/drawing/2014/main" id="{BFCC9FCF-6A36-421B-B3DD-0322D1882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r="22608" b="-2"/>
          <a:stretch/>
        </p:blipFill>
        <p:spPr bwMode="auto">
          <a:xfrm>
            <a:off x="20" y="1280162"/>
            <a:ext cx="439777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2735656"/>
            <a:ext cx="3944786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Native Americans hunted deer, antelope, bison, elk, moose, sheep, squirrel, caribou, alligators, snakes, pretty much anything that walked/crawled, but none into extinction.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Most tribes/nations lived on major water ways and fish and shellfish were huge parts of their diets.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Most ag crops were well suited to long term storage.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Recommended Reading, “Guts and Grease” By Dr. Michael Eades – </a:t>
            </a:r>
            <a:r>
              <a:rPr 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Source of Image - </a:t>
            </a:r>
            <a:r>
              <a:rPr 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7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447800"/>
            <a:ext cx="2738601" cy="89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The Health of Native Americans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438400"/>
            <a:ext cx="3581400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Evidence shows “health was in decline before Columbus” – </a:t>
            </a:r>
            <a:r>
              <a:rPr lang="en-US" sz="1600" dirty="0">
                <a:hlinkClick r:id="rId2"/>
              </a:rPr>
              <a:t>link</a:t>
            </a:r>
            <a:endParaRPr lang="en-US" sz="16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Rise in agriculture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 density living </a:t>
            </a:r>
            <a:br>
              <a:rPr lang="en-US" sz="1600" dirty="0"/>
            </a:b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Yet by the 17-1800s Native Americans were Taller and Healthier than Colonists? </a:t>
            </a:r>
            <a:br>
              <a:rPr lang="en-US" sz="1600" dirty="0"/>
            </a:br>
            <a:endParaRPr lang="en-US" sz="16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Something terrible happened again – smallpox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2290" name="Picture 2" descr="Visit Jamestown, The Oldest Town In Virginia">
            <a:extLst>
              <a:ext uri="{FF2B5EF4-FFF2-40B4-BE49-F238E27FC236}">
                <a16:creationId xmlns:a16="http://schemas.microsoft.com/office/drawing/2014/main" id="{F8675C37-EC20-43D0-B0A5-E98E15157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r="20642"/>
          <a:stretch/>
        </p:blipFill>
        <p:spPr bwMode="auto">
          <a:xfrm>
            <a:off x="4536705" y="1280160"/>
            <a:ext cx="4607295" cy="5577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2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" y="2008822"/>
            <a:ext cx="2839134" cy="37288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latin typeface="+mj-lt"/>
                <a:ea typeface="+mj-ea"/>
                <a:cs typeface="+mj-cs"/>
              </a:rPr>
              <a:t>A Lot Gets Lost When We Make Everyone One Group</a:t>
            </a:r>
            <a:endParaRPr lang="en-US" sz="450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BE781-D96E-475F-9C0A-F37D9984B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9884"/>
          <a:stretch/>
        </p:blipFill>
        <p:spPr bwMode="auto">
          <a:xfrm>
            <a:off x="3757128" y="1280160"/>
            <a:ext cx="5386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0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AEFA94-CEAA-42DF-968E-921416083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3" r="18743" b="-2"/>
          <a:stretch/>
        </p:blipFill>
        <p:spPr>
          <a:xfrm>
            <a:off x="3088140" y="1280160"/>
            <a:ext cx="6055860" cy="6858000"/>
          </a:xfrm>
          <a:prstGeom prst="rect">
            <a:avLst/>
          </a:prstGeom>
        </p:spPr>
      </p:pic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279682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279682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194" y="1310957"/>
            <a:ext cx="3949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dirty="0">
                <a:latin typeface="+mj-lt"/>
                <a:ea typeface="+mj-ea"/>
                <a:cs typeface="+mj-cs"/>
              </a:rPr>
              <a:t>What Do We Take Away from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496" y="2819400"/>
            <a:ext cx="2956124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Native North Americans ate mostly meat for most of their time here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Agriculture led to monarchies and tyranny just as they did everywhere else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Plant based diets and cities led to health problems regardless of why they happened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Catastrophes cause “great resets” that led back to meat &amp; perennial based diets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American Bison and Elk (Cervus elaphus) (Photos Puzzles, Prints, Cards,  Framed,...) #10479496">
            <a:extLst>
              <a:ext uri="{FF2B5EF4-FFF2-40B4-BE49-F238E27FC236}">
                <a16:creationId xmlns:a16="http://schemas.microsoft.com/office/drawing/2014/main" id="{EF6A4EA7-E4CF-4CC6-AF89-57AA8CC3F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American Bison and Elk (Cervus elaphus) (Photos Puzzles, Prints, Cards,  Framed,...) #10479496">
            <a:extLst>
              <a:ext uri="{FF2B5EF4-FFF2-40B4-BE49-F238E27FC236}">
                <a16:creationId xmlns:a16="http://schemas.microsoft.com/office/drawing/2014/main" id="{60920B53-F8EA-4A84-B8C5-0FB5248E0F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28016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504" y="2689860"/>
            <a:ext cx="3114675" cy="2809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Remember Why We are Here Together</a:t>
            </a:r>
            <a:endParaRPr lang="en-US" sz="4700" kern="120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F01E39FF-7A5A-4CAC-A946-54BA4CFC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5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" y="1605529"/>
            <a:ext cx="3276451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>
                <a:latin typeface="+mj-lt"/>
                <a:ea typeface="+mj-ea"/>
                <a:cs typeface="+mj-cs"/>
              </a:rPr>
              <a:t>When Did We Get Here?</a:t>
            </a:r>
            <a:endParaRPr lang="en-US" sz="4300">
              <a:latin typeface="+mj-lt"/>
              <a:ea typeface="+mj-ea"/>
              <a:cs typeface="+mj-cs"/>
            </a:endParaRPr>
          </a:p>
        </p:txBody>
      </p:sp>
      <p:sp>
        <p:nvSpPr>
          <p:cNvPr id="10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386715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060" y="415305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Conservative scientific estimates are about 15K years ago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There is massive evidence that it is at least 30K years - </a:t>
            </a:r>
            <a:r>
              <a:rPr lang="en-US" sz="1600" dirty="0">
                <a:hlinkClick r:id="rId3"/>
              </a:rPr>
              <a:t>source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 Uruguay mammoth bones dated at 30K years had “distinctive” tool marks – </a:t>
            </a:r>
            <a:r>
              <a:rPr lang="en-US" sz="1600" dirty="0">
                <a:hlinkClick r:id="rId4"/>
              </a:rPr>
              <a:t>source</a:t>
            </a:r>
            <a:endParaRPr lang="en-US" sz="16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There is evidence of a 130K year old mastodon bones with tool marks - </a:t>
            </a:r>
            <a:r>
              <a:rPr lang="en-US" sz="1600" dirty="0">
                <a:hlinkClick r:id="rId5"/>
              </a:rPr>
              <a:t>source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630AC-460B-4DD7-AB02-80DB165A0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0" r="34755" b="-2"/>
          <a:stretch/>
        </p:blipFill>
        <p:spPr bwMode="auto">
          <a:xfrm>
            <a:off x="4356380" y="1280160"/>
            <a:ext cx="4785334" cy="636117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2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47593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Bison </a:t>
            </a:r>
            <a:r>
              <a:rPr lang="en-US" sz="3600" dirty="0" err="1"/>
              <a:t>Antiqus</a:t>
            </a:r>
            <a:r>
              <a:rPr lang="en-US" sz="3600" dirty="0"/>
              <a:t> Extinct for 10-11K years</a:t>
            </a:r>
          </a:p>
        </p:txBody>
      </p:sp>
      <p:pic>
        <p:nvPicPr>
          <p:cNvPr id="2050" name="Picture 2" descr="Pleistocene north American Megafauna did not go extinct - Page 3 ...">
            <a:extLst>
              <a:ext uri="{FF2B5EF4-FFF2-40B4-BE49-F238E27FC236}">
                <a16:creationId xmlns:a16="http://schemas.microsoft.com/office/drawing/2014/main" id="{501182DE-4C64-4C38-964C-EDC9F1F92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6" y="2318041"/>
            <a:ext cx="7642668" cy="38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39094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North American Camel – Extinct for 13K Years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390649" y="2873167"/>
            <a:ext cx="6229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</p:txBody>
      </p:sp>
      <p:pic>
        <p:nvPicPr>
          <p:cNvPr id="3074" name="Picture 2" descr="Titanotylopus nebraskensis was endemic to North America and it was one ...">
            <a:extLst>
              <a:ext uri="{FF2B5EF4-FFF2-40B4-BE49-F238E27FC236}">
                <a16:creationId xmlns:a16="http://schemas.microsoft.com/office/drawing/2014/main" id="{44D8E677-A86E-4B65-9326-C3F5BB4F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4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016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9161" y="1919353"/>
            <a:ext cx="267885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Ground Sloth Extinct for 11K Years</a:t>
            </a: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568942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egalonyx (white background)">
            <a:extLst>
              <a:ext uri="{FF2B5EF4-FFF2-40B4-BE49-F238E27FC236}">
                <a16:creationId xmlns:a16="http://schemas.microsoft.com/office/drawing/2014/main" id="{17880A79-96C5-452F-869E-7138825E6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4977" y="1600200"/>
            <a:ext cx="6214676" cy="49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5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47593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Mastodons/Mammoths Extinct for 10-11K years</a:t>
            </a: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99C16C9-86BE-438C-BB44-8B651C78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6" y="2122266"/>
            <a:ext cx="7024468" cy="44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30126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Giant Beaver Extinct for 10-13K Years</a:t>
            </a:r>
            <a:endParaRPr lang="en-US" sz="3600" dirty="0"/>
          </a:p>
        </p:txBody>
      </p:sp>
      <p:pic>
        <p:nvPicPr>
          <p:cNvPr id="6146" name="Picture 2" descr="Giant Beaver | Beaver, Giants, Species">
            <a:extLst>
              <a:ext uri="{FF2B5EF4-FFF2-40B4-BE49-F238E27FC236}">
                <a16:creationId xmlns:a16="http://schemas.microsoft.com/office/drawing/2014/main" id="{16AC529B-7F4E-4E23-8424-DAB41D18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0472"/>
            <a:ext cx="67722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3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k\Desktop\tsp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334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Early North America was Lit!</a:t>
            </a:r>
            <a:endParaRPr lang="en-US" sz="3600" dirty="0"/>
          </a:p>
        </p:txBody>
      </p:sp>
      <p:sp>
        <p:nvSpPr>
          <p:cNvPr id="4" name="AutoShape 4" descr="Did humans kill off megafauna? - Quora">
            <a:extLst>
              <a:ext uri="{FF2B5EF4-FFF2-40B4-BE49-F238E27FC236}">
                <a16:creationId xmlns:a16="http://schemas.microsoft.com/office/drawing/2014/main" id="{5B96E9AD-DA6E-44F5-8BD6-3BB008125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D0D66-D159-482B-9E3A-D4843C104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8" y="2057400"/>
            <a:ext cx="8132283" cy="43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6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(4:3)</PresentationFormat>
  <Paragraphs>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What Did Early North Americans 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Early North Americans Eat?</dc:title>
  <dc:creator>Jack Spirko</dc:creator>
  <cp:lastModifiedBy>Jack Spirko</cp:lastModifiedBy>
  <cp:revision>1</cp:revision>
  <dcterms:created xsi:type="dcterms:W3CDTF">2022-11-11T13:00:42Z</dcterms:created>
  <dcterms:modified xsi:type="dcterms:W3CDTF">2022-11-11T13:01:09Z</dcterms:modified>
</cp:coreProperties>
</file>